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handoutMasterIdLst>
    <p:handoutMasterId r:id="rId10"/>
  </p:handoutMasterIdLst>
  <p:sldIdLst>
    <p:sldId id="293" r:id="rId2"/>
    <p:sldId id="283" r:id="rId3"/>
    <p:sldId id="284" r:id="rId4"/>
    <p:sldId id="285" r:id="rId5"/>
    <p:sldId id="290" r:id="rId6"/>
    <p:sldId id="292" r:id="rId7"/>
    <p:sldId id="294" r:id="rId8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735" autoAdjust="0"/>
    <p:restoredTop sz="86328" autoAdjust="0"/>
  </p:normalViewPr>
  <p:slideViewPr>
    <p:cSldViewPr>
      <p:cViewPr>
        <p:scale>
          <a:sx n="110" d="100"/>
          <a:sy n="110" d="100"/>
        </p:scale>
        <p:origin x="-1378" y="40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12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r">
              <a:defRPr sz="1200"/>
            </a:lvl1pPr>
          </a:lstStyle>
          <a:p>
            <a:fld id="{B871BCF4-653E-4042-9E9F-A56529B76FD8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r">
              <a:defRPr sz="1200"/>
            </a:lvl1pPr>
          </a:lstStyle>
          <a:p>
            <a:fld id="{CAC98C7A-F2F9-4135-9626-1DB6B966AC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782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r">
              <a:defRPr sz="1200"/>
            </a:lvl1pPr>
          </a:lstStyle>
          <a:p>
            <a:fld id="{87FFAABD-FC37-405F-A460-5EB3FB2E09BE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9" tIns="46640" rIns="93279" bIns="4664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79" tIns="46640" rIns="93279" bIns="466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r">
              <a:defRPr sz="1200"/>
            </a:lvl1pPr>
          </a:lstStyle>
          <a:p>
            <a:fld id="{73F0081A-8CB6-4180-B46C-33E27462CC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465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0081A-8CB6-4180-B46C-33E27462CC2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216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0081A-8CB6-4180-B46C-33E27462CC2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04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EFB1-B153-4325-8906-E39217A7549A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B7A5-5556-4B12-9A3B-04E640D4F7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 t="22917" r="2344" b="59375"/>
          <a:stretch>
            <a:fillRect/>
          </a:stretch>
        </p:blipFill>
        <p:spPr bwMode="auto">
          <a:xfrm>
            <a:off x="0" y="0"/>
            <a:ext cx="9144000" cy="124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intranet.col/controls/speerio/resources/RenderContent.aspx?setwidth=1&amp;data=NODcHKSK5Yy4S%2fu4Fb0vpitDZwLyvfbM%2fCoJOFs7mj8pW7dtbeMdAZZ87asV%2b08PbqY2iLZprKTVC1g9oc4s6WtE7QxMfXv%2bDARtK4mks3joO%2fDEplQO9f9doOwk27N6bZ02eZMsi6yr4tza6OqqvUbzb8PDUJ5OAA7ghrM2wdoo1rlz%2b30bdKJ%2biJYpOdv99rKKZnyP6KSPkOJjUiCTX8OP3oIpvXMG33piXbB5a9HC%2fDs3SDmshBKhquO8GKCZltxjAJF4MLA%2bFmmK8Yhev6bUCSMjg%2bhTYmRuFNWpSdsM2GNOhTlTvh%2fiPGiO5%2fVBTWCEMvo4nS4rDvx%2f44d6Kk3XTFfUfjZxj49hJM%2frQ7Bzwcw40tKT11xdUpK6rw9OWph9aIOnKCJorAWiOelq%2fbZjiLRqPsg7I5cj5FnAtMGn81WXR8Flv5qUqfgq3dcwYoHaIdW9lHgN0ylgvl0FMuoXGGBlx1oNafXDTP%2f%2b7YL2vVFtV6DHtKa8W2OUQGe%2btFGTKDBwxgdvEpbDszGZLTdC4QMTovd992BeD8KVTnUAZBguthzEPw%3d%3d&amp;tabid=53&amp;fmlibindex=2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791200"/>
            <a:ext cx="930275" cy="92771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 userDrawn="1"/>
        </p:nvSpPr>
        <p:spPr>
          <a:xfrm>
            <a:off x="0" y="1219200"/>
            <a:ext cx="9144000" cy="7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EFB1-B153-4325-8906-E39217A7549A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B7A5-5556-4B12-9A3B-04E640D4F7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http://www.intranet.col/controls/speerio/resources/RenderContent.aspx?setwidth=1&amp;data=NODcHKSK5Yy4S%2fu4Fb0vpitDZwLyvfbM%2fCoJOFs7mj8pW7dtbeMdAZZ87asV%2b08PbqY2iLZprKTVC1g9oc4s6WtE7QxMfXv%2bDARtK4mks3joO%2fDEplQO9f9doOwk27N6bZ02eZMsi6yr4tza6OqqvUbzb8PDUJ5OAA7ghrM2wdoo1rlz%2b30bdKJ%2biJYpOdv99rKKZnyP6KSPkOJjUiCTX8OP3oIpvXMG33piXbB5a9HC%2fDs3SDmshBKhquO8GKCZltxjAJF4MLA%2bFmmK8Yhev6bUCSMjg%2bhTYmRuFNWpSdsM2GNOhTlTvh%2fiPGiO5%2fVBTWCEMvo4nS4rDvx%2f44d6Kk3XTFfUfjZxj49hJM%2frQ7Bzwcw40tKT11xdUpK6rw9OWph9aIOnKCJorAWiOelq%2fbZjiLRqPsg7I5cj5FnAtMGn81WXR8Flv5qUqfgq3dcwYoHaIdW9lHgN0ylgvl0FMuoXGGBlx1oNafXDTP%2f%2b7YL2vVFtV6DHtKa8W2OUQGe%2btFGTKDBwxgdvEpbDszGZLTdC4QMTovd992BeD8KVTnUAZBguthzEPw%3d%3d&amp;tabid=53&amp;fmlibindex=2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791200"/>
            <a:ext cx="930275" cy="927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EFB1-B153-4325-8906-E39217A7549A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B7A5-5556-4B12-9A3B-04E640D4F7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http://www.intranet.col/controls/speerio/resources/RenderContent.aspx?setwidth=1&amp;data=NODcHKSK5Yy4S%2fu4Fb0vpitDZwLyvfbM%2fCoJOFs7mj8pW7dtbeMdAZZ87asV%2b08PbqY2iLZprKTVC1g9oc4s6WtE7QxMfXv%2bDARtK4mks3joO%2fDEplQO9f9doOwk27N6bZ02eZMsi6yr4tza6OqqvUbzb8PDUJ5OAA7ghrM2wdoo1rlz%2b30bdKJ%2biJYpOdv99rKKZnyP6KSPkOJjUiCTX8OP3oIpvXMG33piXbB5a9HC%2fDs3SDmshBKhquO8GKCZltxjAJF4MLA%2bFmmK8Yhev6bUCSMjg%2bhTYmRuFNWpSdsM2GNOhTlTvh%2fiPGiO5%2fVBTWCEMvo4nS4rDvx%2f44d6Kk3XTFfUfjZxj49hJM%2frQ7Bzwcw40tKT11xdUpK6rw9OWph9aIOnKCJorAWiOelq%2fbZjiLRqPsg7I5cj5FnAtMGn81WXR8Flv5qUqfgq3dcwYoHaIdW9lHgN0ylgvl0FMuoXGGBlx1oNafXDTP%2f%2b7YL2vVFtV6DHtKa8W2OUQGe%2btFGTKDBwxgdvEpbDszGZLTdC4QMTovd992BeD8KVTnUAZBguthzEPw%3d%3d&amp;tabid=53&amp;fmlibindex=2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791200"/>
            <a:ext cx="930275" cy="927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EFB1-B153-4325-8906-E39217A7549A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B7A5-5556-4B12-9A3B-04E640D4F7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http://www.intranet.col/controls/speerio/resources/RenderContent.aspx?setwidth=1&amp;data=NODcHKSK5Yy4S%2fu4Fb0vpitDZwLyvfbM%2fCoJOFs7mj8pW7dtbeMdAZZ87asV%2b08PbqY2iLZprKTVC1g9oc4s6WtE7QxMfXv%2bDARtK4mks3joO%2fDEplQO9f9doOwk27N6bZ02eZMsi6yr4tza6OqqvUbzb8PDUJ5OAA7ghrM2wdoo1rlz%2b30bdKJ%2biJYpOdv99rKKZnyP6KSPkOJjUiCTX8OP3oIpvXMG33piXbB5a9HC%2fDs3SDmshBKhquO8GKCZltxjAJF4MLA%2bFmmK8Yhev6bUCSMjg%2bhTYmRuFNWpSdsM2GNOhTlTvh%2fiPGiO5%2fVBTWCEMvo4nS4rDvx%2f44d6Kk3XTFfUfjZxj49hJM%2frQ7Bzwcw40tKT11xdUpK6rw9OWph9aIOnKCJorAWiOelq%2fbZjiLRqPsg7I5cj5FnAtMGn81WXR8Flv5qUqfgq3dcwYoHaIdW9lHgN0ylgvl0FMuoXGGBlx1oNafXDTP%2f%2b7YL2vVFtV6DHtKa8W2OUQGe%2btFGTKDBwxgdvEpbDszGZLTdC4QMTovd992BeD8KVTnUAZBguthzEPw%3d%3d&amp;tabid=53&amp;fmlibindex=2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791200"/>
            <a:ext cx="930275" cy="927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EFB1-B153-4325-8906-E39217A7549A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B7A5-5556-4B12-9A3B-04E640D4F7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http://www.intranet.col/controls/speerio/resources/RenderContent.aspx?setwidth=1&amp;data=NODcHKSK5Yy4S%2fu4Fb0vpitDZwLyvfbM%2fCoJOFs7mj8pW7dtbeMdAZZ87asV%2b08PbqY2iLZprKTVC1g9oc4s6WtE7QxMfXv%2bDARtK4mks3joO%2fDEplQO9f9doOwk27N6bZ02eZMsi6yr4tza6OqqvUbzb8PDUJ5OAA7ghrM2wdoo1rlz%2b30bdKJ%2biJYpOdv99rKKZnyP6KSPkOJjUiCTX8OP3oIpvXMG33piXbB5a9HC%2fDs3SDmshBKhquO8GKCZltxjAJF4MLA%2bFmmK8Yhev6bUCSMjg%2bhTYmRuFNWpSdsM2GNOhTlTvh%2fiPGiO5%2fVBTWCEMvo4nS4rDvx%2f44d6Kk3XTFfUfjZxj49hJM%2frQ7Bzwcw40tKT11xdUpK6rw9OWph9aIOnKCJorAWiOelq%2fbZjiLRqPsg7I5cj5FnAtMGn81WXR8Flv5qUqfgq3dcwYoHaIdW9lHgN0ylgvl0FMuoXGGBlx1oNafXDTP%2f%2b7YL2vVFtV6DHtKa8W2OUQGe%2btFGTKDBwxgdvEpbDszGZLTdC4QMTovd992BeD8KVTnUAZBguthzEPw%3d%3d&amp;tabid=53&amp;fmlibindex=2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791200"/>
            <a:ext cx="930275" cy="927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EFB1-B153-4325-8906-E39217A7549A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B7A5-5556-4B12-9A3B-04E640D4F7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 descr="http://www.intranet.col/controls/speerio/resources/RenderContent.aspx?setwidth=1&amp;data=NODcHKSK5Yy4S%2fu4Fb0vpitDZwLyvfbM%2fCoJOFs7mj8pW7dtbeMdAZZ87asV%2b08PbqY2iLZprKTVC1g9oc4s6WtE7QxMfXv%2bDARtK4mks3joO%2fDEplQO9f9doOwk27N6bZ02eZMsi6yr4tza6OqqvUbzb8PDUJ5OAA7ghrM2wdoo1rlz%2b30bdKJ%2biJYpOdv99rKKZnyP6KSPkOJjUiCTX8OP3oIpvXMG33piXbB5a9HC%2fDs3SDmshBKhquO8GKCZltxjAJF4MLA%2bFmmK8Yhev6bUCSMjg%2bhTYmRuFNWpSdsM2GNOhTlTvh%2fiPGiO5%2fVBTWCEMvo4nS4rDvx%2f44d6Kk3XTFfUfjZxj49hJM%2frQ7Bzwcw40tKT11xdUpK6rw9OWph9aIOnKCJorAWiOelq%2fbZjiLRqPsg7I5cj5FnAtMGn81WXR8Flv5qUqfgq3dcwYoHaIdW9lHgN0ylgvl0FMuoXGGBlx1oNafXDTP%2f%2b7YL2vVFtV6DHtKa8W2OUQGe%2btFGTKDBwxgdvEpbDszGZLTdC4QMTovd992BeD8KVTnUAZBguthzEPw%3d%3d&amp;tabid=53&amp;fmlibindex=2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791200"/>
            <a:ext cx="930275" cy="927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EFB1-B153-4325-8906-E39217A7549A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B7A5-5556-4B12-9A3B-04E640D4F7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 descr="http://www.intranet.col/controls/speerio/resources/RenderContent.aspx?setwidth=1&amp;data=NODcHKSK5Yy4S%2fu4Fb0vpitDZwLyvfbM%2fCoJOFs7mj8pW7dtbeMdAZZ87asV%2b08PbqY2iLZprKTVC1g9oc4s6WtE7QxMfXv%2bDARtK4mks3joO%2fDEplQO9f9doOwk27N6bZ02eZMsi6yr4tza6OqqvUbzb8PDUJ5OAA7ghrM2wdoo1rlz%2b30bdKJ%2biJYpOdv99rKKZnyP6KSPkOJjUiCTX8OP3oIpvXMG33piXbB5a9HC%2fDs3SDmshBKhquO8GKCZltxjAJF4MLA%2bFmmK8Yhev6bUCSMjg%2bhTYmRuFNWpSdsM2GNOhTlTvh%2fiPGiO5%2fVBTWCEMvo4nS4rDvx%2f44d6Kk3XTFfUfjZxj49hJM%2frQ7Bzwcw40tKT11xdUpK6rw9OWph9aIOnKCJorAWiOelq%2fbZjiLRqPsg7I5cj5FnAtMGn81WXR8Flv5qUqfgq3dcwYoHaIdW9lHgN0ylgvl0FMuoXGGBlx1oNafXDTP%2f%2b7YL2vVFtV6DHtKa8W2OUQGe%2btFGTKDBwxgdvEpbDszGZLTdC4QMTovd992BeD8KVTnUAZBguthzEPw%3d%3d&amp;tabid=53&amp;fmlibindex=2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791200"/>
            <a:ext cx="930275" cy="927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EFB1-B153-4325-8906-E39217A7549A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B7A5-5556-4B12-9A3B-04E640D4F7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2" descr="http://www.intranet.col/controls/speerio/resources/RenderContent.aspx?setwidth=1&amp;data=NODcHKSK5Yy4S%2fu4Fb0vpitDZwLyvfbM%2fCoJOFs7mj8pW7dtbeMdAZZ87asV%2b08PbqY2iLZprKTVC1g9oc4s6WtE7QxMfXv%2bDARtK4mks3joO%2fDEplQO9f9doOwk27N6bZ02eZMsi6yr4tza6OqqvUbzb8PDUJ5OAA7ghrM2wdoo1rlz%2b30bdKJ%2biJYpOdv99rKKZnyP6KSPkOJjUiCTX8OP3oIpvXMG33piXbB5a9HC%2fDs3SDmshBKhquO8GKCZltxjAJF4MLA%2bFmmK8Yhev6bUCSMjg%2bhTYmRuFNWpSdsM2GNOhTlTvh%2fiPGiO5%2fVBTWCEMvo4nS4rDvx%2f44d6Kk3XTFfUfjZxj49hJM%2frQ7Bzwcw40tKT11xdUpK6rw9OWph9aIOnKCJorAWiOelq%2fbZjiLRqPsg7I5cj5FnAtMGn81WXR8Flv5qUqfgq3dcwYoHaIdW9lHgN0ylgvl0FMuoXGGBlx1oNafXDTP%2f%2b7YL2vVFtV6DHtKa8W2OUQGe%2btFGTKDBwxgdvEpbDszGZLTdC4QMTovd992BeD8KVTnUAZBguthzEPw%3d%3d&amp;tabid=53&amp;fmlibindex=2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791200"/>
            <a:ext cx="930275" cy="927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EFB1-B153-4325-8906-E39217A7549A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B7A5-5556-4B12-9A3B-04E640D4F7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2" descr="http://www.intranet.col/controls/speerio/resources/RenderContent.aspx?setwidth=1&amp;data=NODcHKSK5Yy4S%2fu4Fb0vpitDZwLyvfbM%2fCoJOFs7mj8pW7dtbeMdAZZ87asV%2b08PbqY2iLZprKTVC1g9oc4s6WtE7QxMfXv%2bDARtK4mks3joO%2fDEplQO9f9doOwk27N6bZ02eZMsi6yr4tza6OqqvUbzb8PDUJ5OAA7ghrM2wdoo1rlz%2b30bdKJ%2biJYpOdv99rKKZnyP6KSPkOJjUiCTX8OP3oIpvXMG33piXbB5a9HC%2fDs3SDmshBKhquO8GKCZltxjAJF4MLA%2bFmmK8Yhev6bUCSMjg%2bhTYmRuFNWpSdsM2GNOhTlTvh%2fiPGiO5%2fVBTWCEMvo4nS4rDvx%2f44d6Kk3XTFfUfjZxj49hJM%2frQ7Bzwcw40tKT11xdUpK6rw9OWph9aIOnKCJorAWiOelq%2fbZjiLRqPsg7I5cj5FnAtMGn81WXR8Flv5qUqfgq3dcwYoHaIdW9lHgN0ylgvl0FMuoXGGBlx1oNafXDTP%2f%2b7YL2vVFtV6DHtKa8W2OUQGe%2btFGTKDBwxgdvEpbDszGZLTdC4QMTovd992BeD8KVTnUAZBguthzEPw%3d%3d&amp;tabid=53&amp;fmlibindex=2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791200"/>
            <a:ext cx="930275" cy="927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EFB1-B153-4325-8906-E39217A7549A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B7A5-5556-4B12-9A3B-04E640D4F7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 descr="http://www.intranet.col/controls/speerio/resources/RenderContent.aspx?setwidth=1&amp;data=NODcHKSK5Yy4S%2fu4Fb0vpitDZwLyvfbM%2fCoJOFs7mj8pW7dtbeMdAZZ87asV%2b08PbqY2iLZprKTVC1g9oc4s6WtE7QxMfXv%2bDARtK4mks3joO%2fDEplQO9f9doOwk27N6bZ02eZMsi6yr4tza6OqqvUbzb8PDUJ5OAA7ghrM2wdoo1rlz%2b30bdKJ%2biJYpOdv99rKKZnyP6KSPkOJjUiCTX8OP3oIpvXMG33piXbB5a9HC%2fDs3SDmshBKhquO8GKCZltxjAJF4MLA%2bFmmK8Yhev6bUCSMjg%2bhTYmRuFNWpSdsM2GNOhTlTvh%2fiPGiO5%2fVBTWCEMvo4nS4rDvx%2f44d6Kk3XTFfUfjZxj49hJM%2frQ7Bzwcw40tKT11xdUpK6rw9OWph9aIOnKCJorAWiOelq%2fbZjiLRqPsg7I5cj5FnAtMGn81WXR8Flv5qUqfgq3dcwYoHaIdW9lHgN0ylgvl0FMuoXGGBlx1oNafXDTP%2f%2b7YL2vVFtV6DHtKa8W2OUQGe%2btFGTKDBwxgdvEpbDszGZLTdC4QMTovd992BeD8KVTnUAZBguthzEPw%3d%3d&amp;tabid=53&amp;fmlibindex=2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791200"/>
            <a:ext cx="930275" cy="927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EFB1-B153-4325-8906-E39217A7549A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B7A5-5556-4B12-9A3B-04E640D4F7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 descr="http://www.intranet.col/controls/speerio/resources/RenderContent.aspx?setwidth=1&amp;data=NODcHKSK5Yy4S%2fu4Fb0vpitDZwLyvfbM%2fCoJOFs7mj8pW7dtbeMdAZZ87asV%2b08PbqY2iLZprKTVC1g9oc4s6WtE7QxMfXv%2bDARtK4mks3joO%2fDEplQO9f9doOwk27N6bZ02eZMsi6yr4tza6OqqvUbzb8PDUJ5OAA7ghrM2wdoo1rlz%2b30bdKJ%2biJYpOdv99rKKZnyP6KSPkOJjUiCTX8OP3oIpvXMG33piXbB5a9HC%2fDs3SDmshBKhquO8GKCZltxjAJF4MLA%2bFmmK8Yhev6bUCSMjg%2bhTYmRuFNWpSdsM2GNOhTlTvh%2fiPGiO5%2fVBTWCEMvo4nS4rDvx%2f44d6Kk3XTFfUfjZxj49hJM%2frQ7Bzwcw40tKT11xdUpK6rw9OWph9aIOnKCJorAWiOelq%2fbZjiLRqPsg7I5cj5FnAtMGn81WXR8Flv5qUqfgq3dcwYoHaIdW9lHgN0ylgvl0FMuoXGGBlx1oNafXDTP%2f%2b7YL2vVFtV6DHtKa8W2OUQGe%2btFGTKDBwxgdvEpbDszGZLTdC4QMTovd992BeD8KVTnUAZBguthzEPw%3d%3d&amp;tabid=53&amp;fmlibindex=2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791200"/>
            <a:ext cx="930275" cy="927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EFB1-B153-4325-8906-E39217A7549A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DB7A5-5556-4B12-9A3B-04E640D4F7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13" cstate="print"/>
          <a:srcRect t="22917" r="2344" b="59375"/>
          <a:stretch>
            <a:fillRect/>
          </a:stretch>
        </p:blipFill>
        <p:spPr bwMode="auto">
          <a:xfrm>
            <a:off x="0" y="0"/>
            <a:ext cx="9144000" cy="124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1219200"/>
            <a:ext cx="9144000" cy="7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r="3846" b="30"/>
          <a:stretch/>
        </p:blipFill>
        <p:spPr>
          <a:xfrm>
            <a:off x="0" y="1287565"/>
            <a:ext cx="9144000" cy="557043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softEdge rad="254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3600"/>
            <a:ext cx="7851648" cy="1828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George Washington Boulevard Road Diet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295336"/>
            <a:ext cx="7854696" cy="17526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Community Meeting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Monday April 20, 2015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www.intranet.col/controls/speerio/resources/RenderContent.aspx?setwidth=1&amp;data=NODcHKSK5Yy4S%2fu4Fb0vpitDZwLyvfbM%2fCoJOFs7mj8pW7dtbeMdAZZ87asV%2b08PbqY2iLZprKTVC1g9oc4s6WtE7QxMfXv%2bDARtK4mks3joO%2fDEplQO9f9doOwk27N6bZ02eZMsi6yr4tza6OqqvUbzb8PDUJ5OAA7ghrM2wdoo1rlz%2b30bdKJ%2biJYpOdv99rKKZnyP6KSPkOJjUiCTX8OP3oIpvXMG33piXbB5a9HC%2fDs3SDmshBKhquO8GKCZltxjAJF4MLA%2bFmmK8Yhev6bUCSMjg%2bhTYmRuFNWpSdsM2GNOhTlTvh%2fiPGiO5%2fVBTWCEMvo4nS4rDvx%2f44d6Kk3XTFfUfjZxj49hJM%2frQ7Bzwcw40tKT11xdUpK6rw9OWph9aIOnKCJorAWiOelq%2fbZjiLRqPsg7I5cj5FnAtMGn81WXR8Flv5qUqfgq3dcwYoHaIdW9lHgN0ylgvl0FMuoXGGBlx1oNafXDTP%2f%2b7YL2vVFtV6DHtKa8W2OUQGe%2btFGTKDBwxgdvEpbDszGZLTdC4QMTovd992BeD8KVTnUAZBguthzEPw%3d%3d&amp;tabid=53&amp;fmlibindex=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791200"/>
            <a:ext cx="930275" cy="927712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3689991"/>
      </p:ext>
    </p:extLst>
  </p:cSld>
  <p:clrMapOvr>
    <a:masterClrMapping/>
  </p:clrMapOvr>
  <p:transition advTm="337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500" dirty="0" smtClean="0">
                <a:solidFill>
                  <a:schemeClr val="accent2"/>
                </a:solidFill>
              </a:rPr>
              <a:t>Vicinity Map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981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10139" y="3482181"/>
            <a:ext cx="38634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chemeClr val="accent2"/>
                </a:solidFill>
              </a:rPr>
              <a:t>- Insert Map from Doug Gibson - </a:t>
            </a:r>
            <a:endParaRPr lang="en-US" sz="2200" i="1" dirty="0">
              <a:solidFill>
                <a:schemeClr val="accent2"/>
              </a:solidFill>
            </a:endParaRPr>
          </a:p>
        </p:txBody>
      </p:sp>
      <p:pic>
        <p:nvPicPr>
          <p:cNvPr id="6" name="Picture 5" descr="2015-074_GeorgeWashingtonBlv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9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500" dirty="0" smtClean="0">
                <a:solidFill>
                  <a:schemeClr val="accent2"/>
                </a:solidFill>
              </a:rPr>
              <a:t>Challenges &amp; Opportunities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981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6488" y="1905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Safety &amp; Operations Enhancements </a:t>
            </a:r>
          </a:p>
          <a:p>
            <a:pPr lvl="1"/>
            <a:r>
              <a:rPr lang="en-US" dirty="0" smtClean="0"/>
              <a:t>Crashes</a:t>
            </a:r>
          </a:p>
          <a:p>
            <a:pPr lvl="1"/>
            <a:r>
              <a:rPr lang="en-US" dirty="0" smtClean="0"/>
              <a:t>Speed</a:t>
            </a:r>
          </a:p>
          <a:p>
            <a:pPr lvl="1"/>
            <a:r>
              <a:rPr lang="en-US" dirty="0" smtClean="0"/>
              <a:t>Sight Distance</a:t>
            </a:r>
          </a:p>
          <a:p>
            <a:pPr lvl="1"/>
            <a:r>
              <a:rPr lang="en-US" dirty="0" smtClean="0"/>
              <a:t>Driveway and side street entrances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Bicycle &amp; Pedestrian Connectivity</a:t>
            </a:r>
          </a:p>
        </p:txBody>
      </p:sp>
    </p:spTree>
    <p:extLst>
      <p:ext uri="{BB962C8B-B14F-4D97-AF65-F5344CB8AC3E}">
        <p14:creationId xmlns:p14="http://schemas.microsoft.com/office/powerpoint/2010/main" val="242506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500" dirty="0" smtClean="0">
                <a:solidFill>
                  <a:schemeClr val="accent2"/>
                </a:solidFill>
              </a:rPr>
              <a:t>Road Diet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981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42544" y="1969806"/>
            <a:ext cx="84589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“Removing travel lanes from a roadway and utilizing the space for other uses and travel modes”</a:t>
            </a:r>
          </a:p>
          <a:p>
            <a:pPr marL="0" indent="0" algn="r">
              <a:buNone/>
            </a:pPr>
            <a:r>
              <a:rPr lang="en-US" sz="2400" dirty="0" smtClean="0"/>
              <a:t>- FHWA Road Diet Informational Guide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7800" y="3505200"/>
            <a:ext cx="6400800" cy="2865966"/>
          </a:xfrm>
          <a:prstGeom prst="rect">
            <a:avLst/>
          </a:prstGeom>
          <a:ln w="25400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572000" y="6371166"/>
            <a:ext cx="2524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Road Diet - Lawyers Road in Reston</a:t>
            </a:r>
          </a:p>
          <a:p>
            <a:r>
              <a:rPr lang="en-US" sz="1200" dirty="0" smtClean="0"/>
              <a:t>Virginia Department of Transportation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1270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500" dirty="0" smtClean="0">
                <a:solidFill>
                  <a:schemeClr val="accent2"/>
                </a:solidFill>
              </a:rPr>
              <a:t>Conceptual Drawings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981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Two corridor options presented for feedback from community; further engineering analysis required before VDOT approval and implementation</a:t>
            </a:r>
          </a:p>
          <a:p>
            <a:endParaRPr lang="en-US" sz="3000" dirty="0" smtClean="0"/>
          </a:p>
          <a:p>
            <a:r>
              <a:rPr lang="en-US" sz="3000" dirty="0" smtClean="0"/>
              <a:t>Improvements with on-street pavement markings only</a:t>
            </a:r>
          </a:p>
          <a:p>
            <a:endParaRPr lang="en-US" sz="3000" dirty="0"/>
          </a:p>
          <a:p>
            <a:r>
              <a:rPr lang="en-US" sz="3000" dirty="0" smtClean="0"/>
              <a:t>Walk Through Concepts - Option A &amp; Option B   </a:t>
            </a:r>
          </a:p>
        </p:txBody>
      </p:sp>
    </p:spTree>
    <p:extLst>
      <p:ext uri="{BB962C8B-B14F-4D97-AF65-F5344CB8AC3E}">
        <p14:creationId xmlns:p14="http://schemas.microsoft.com/office/powerpoint/2010/main" val="380685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500" dirty="0" smtClean="0">
                <a:solidFill>
                  <a:schemeClr val="accent2"/>
                </a:solidFill>
              </a:rPr>
              <a:t>Next Steps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981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Community Feedback</a:t>
            </a:r>
          </a:p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Board of Supervisor support for funding</a:t>
            </a:r>
          </a:p>
          <a:p>
            <a:pPr lvl="1"/>
            <a:r>
              <a:rPr lang="en-US" dirty="0" smtClean="0"/>
              <a:t>Design for VDOT approval</a:t>
            </a:r>
          </a:p>
          <a:p>
            <a:pPr lvl="1"/>
            <a:r>
              <a:rPr lang="en-US" dirty="0" smtClean="0"/>
              <a:t>Implementation </a:t>
            </a:r>
          </a:p>
        </p:txBody>
      </p:sp>
    </p:spTree>
    <p:extLst>
      <p:ext uri="{BB962C8B-B14F-4D97-AF65-F5344CB8AC3E}">
        <p14:creationId xmlns:p14="http://schemas.microsoft.com/office/powerpoint/2010/main" val="427108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r="3846" b="30"/>
          <a:stretch/>
        </p:blipFill>
        <p:spPr>
          <a:xfrm>
            <a:off x="0" y="1287565"/>
            <a:ext cx="9144000" cy="557043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softEdge rad="254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3600"/>
            <a:ext cx="7851648" cy="1828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George Washington Boulevard Road Diet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295336"/>
            <a:ext cx="7854696" cy="17526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Community Meeting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Monday April 20, 2015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www.intranet.col/controls/speerio/resources/RenderContent.aspx?setwidth=1&amp;data=NODcHKSK5Yy4S%2fu4Fb0vpitDZwLyvfbM%2fCoJOFs7mj8pW7dtbeMdAZZ87asV%2b08PbqY2iLZprKTVC1g9oc4s6WtE7QxMfXv%2bDARtK4mks3joO%2fDEplQO9f9doOwk27N6bZ02eZMsi6yr4tza6OqqvUbzb8PDUJ5OAA7ghrM2wdoo1rlz%2b30bdKJ%2biJYpOdv99rKKZnyP6KSPkOJjUiCTX8OP3oIpvXMG33piXbB5a9HC%2fDs3SDmshBKhquO8GKCZltxjAJF4MLA%2bFmmK8Yhev6bUCSMjg%2bhTYmRuFNWpSdsM2GNOhTlTvh%2fiPGiO5%2fVBTWCEMvo4nS4rDvx%2f44d6Kk3XTFfUfjZxj49hJM%2frQ7Bzwcw40tKT11xdUpK6rw9OWph9aIOnKCJorAWiOelq%2fbZjiLRqPsg7I5cj5FnAtMGn81WXR8Flv5qUqfgq3dcwYoHaIdW9lHgN0ylgvl0FMuoXGGBlx1oNafXDTP%2f%2b7YL2vVFtV6DHtKa8W2OUQGe%2btFGTKDBwxgdvEpbDszGZLTdC4QMTovd992BeD8KVTnUAZBguthzEPw%3d%3d&amp;tabid=53&amp;fmlibindex=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791200"/>
            <a:ext cx="930275" cy="927712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7693141"/>
      </p:ext>
    </p:extLst>
  </p:cSld>
  <p:clrMapOvr>
    <a:masterClrMapping/>
  </p:clrMapOvr>
  <p:transition advTm="337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143</Words>
  <Application>Microsoft Office PowerPoint</Application>
  <PresentationFormat>On-screen Show (4:3)</PresentationFormat>
  <Paragraphs>36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George Washington Boulevard Road Diet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George Washington Boulevard Road Diet</vt:lpstr>
    </vt:vector>
  </TitlesOfParts>
  <Company>Loudoun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dova</cp:lastModifiedBy>
  <cp:revision>285</cp:revision>
  <dcterms:created xsi:type="dcterms:W3CDTF">2011-09-30T19:15:57Z</dcterms:created>
  <dcterms:modified xsi:type="dcterms:W3CDTF">2015-05-15T22:42:43Z</dcterms:modified>
</cp:coreProperties>
</file>